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45"/>
  </p:notesMasterIdLst>
  <p:sldIdLst>
    <p:sldId id="297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8" r:id="rId43"/>
    <p:sldId id="296" r:id="rId44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3" d="100"/>
          <a:sy n="143" d="100"/>
        </p:scale>
        <p:origin x="684" y="11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7324e1c67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7324e1c67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7324e1c67e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17324e1c67e_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7324e1c67e_0_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17324e1c67e_0_1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17324e1c67e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17324e1c67e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74087a89cd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74087a89cd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74087a89cd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174087a89cd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17324e1c67e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17324e1c67e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7324e1c67e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17324e1c67e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7324e1c67e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7324e1c67e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7324e1c67e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17324e1c67e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7324e1c67e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17324e1c67e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7324e1c67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7324e1c67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7324e1c67e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17324e1c67e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7324e1c67e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17324e1c67e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7324e1c67e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17324e1c67e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7324e1c67e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17324e1c67e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7324e1c67e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17324e1c67e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7324e1c67e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17324e1c67e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7324e1c67e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17324e1c67e_0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7324e1c67e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17324e1c67e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17324e1c67e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17324e1c67e_0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7324e1c67e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17324e1c67e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17324e1c67e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17324e1c67e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7324e1c67e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17324e1c67e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7324e1c67e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17324e1c67e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17678065cd3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17678065cd3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7324e1c67e_0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17324e1c67e_0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7678065cd3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17678065cd3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17678065cd3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17678065cd3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17678065cd3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17678065cd3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17678065cd3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17678065cd3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17678065cd3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17678065cd3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17678065cd3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17678065cd3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17324e1c67e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17324e1c67e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17678065cd3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17678065cd3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17678065cd3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17678065cd3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17324e1c67e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17324e1c67e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17324e1c67e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17324e1c67e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17324e1c67e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17324e1c67e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7324e1c67e_0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17324e1c67e_0_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7324e1c67e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17324e1c67e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 dirty="0"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95" y="9897"/>
            <a:ext cx="903262" cy="455484"/>
          </a:xfrm>
          <a:prstGeom prst="rect">
            <a:avLst/>
          </a:prstGeom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ctr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b="1" dirty="0" smtClean="0"/>
              <a:t>Decision </a:t>
            </a:r>
            <a:r>
              <a:rPr lang="en-US" sz="4400" b="1" dirty="0"/>
              <a:t>Trees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1</a:t>
            </a:fld>
            <a:endParaRPr lang="vi"/>
          </a:p>
        </p:txBody>
      </p:sp>
    </p:spTree>
    <p:extLst>
      <p:ext uri="{BB962C8B-B14F-4D97-AF65-F5344CB8AC3E}">
        <p14:creationId xmlns:p14="http://schemas.microsoft.com/office/powerpoint/2010/main" val="4210464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3000" b="1" dirty="0"/>
              <a:t>Trees Predict Continuous Values</a:t>
            </a:r>
            <a:endParaRPr sz="3000" b="1" dirty="0"/>
          </a:p>
        </p:txBody>
      </p:sp>
      <p:pic>
        <p:nvPicPr>
          <p:cNvPr id="110" name="Google Shape;110;p21"/>
          <p:cNvPicPr preferRelativeResize="0"/>
          <p:nvPr/>
        </p:nvPicPr>
        <p:blipFill rotWithShape="1">
          <a:blip r:embed="rId3">
            <a:alphaModFix/>
          </a:blip>
          <a:srcRect l="19648" t="21491" r="8692" b="5727"/>
          <a:stretch/>
        </p:blipFill>
        <p:spPr>
          <a:xfrm>
            <a:off x="933200" y="1017725"/>
            <a:ext cx="7228225" cy="41257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10</a:t>
            </a:fld>
            <a:endParaRPr lang="vi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None/>
            </a:pPr>
            <a:r>
              <a:rPr lang="vi" sz="3000" b="1" dirty="0"/>
              <a:t>Trees Predict Continuous Values</a:t>
            </a:r>
            <a:endParaRPr sz="3000" b="1" dirty="0"/>
          </a:p>
        </p:txBody>
      </p:sp>
      <p:pic>
        <p:nvPicPr>
          <p:cNvPr id="116" name="Google Shape;116;p22"/>
          <p:cNvPicPr preferRelativeResize="0"/>
          <p:nvPr/>
        </p:nvPicPr>
        <p:blipFill rotWithShape="1">
          <a:blip r:embed="rId3">
            <a:alphaModFix/>
          </a:blip>
          <a:srcRect l="20124" t="22347" r="8862" b="6594"/>
          <a:stretch/>
        </p:blipFill>
        <p:spPr>
          <a:xfrm>
            <a:off x="846500" y="1017725"/>
            <a:ext cx="7336551" cy="41257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11</a:t>
            </a:fld>
            <a:endParaRPr lang="vi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None/>
            </a:pPr>
            <a:r>
              <a:rPr lang="vi" sz="3000" b="1" dirty="0"/>
              <a:t>Trees Predict Continuous Values</a:t>
            </a:r>
            <a:endParaRPr sz="3000" b="1" dirty="0"/>
          </a:p>
        </p:txBody>
      </p:sp>
      <p:pic>
        <p:nvPicPr>
          <p:cNvPr id="122" name="Google Shape;122;p23"/>
          <p:cNvPicPr preferRelativeResize="0"/>
          <p:nvPr/>
        </p:nvPicPr>
        <p:blipFill rotWithShape="1">
          <a:blip r:embed="rId3">
            <a:alphaModFix/>
          </a:blip>
          <a:srcRect l="20291" t="22631" r="8856" b="6309"/>
          <a:stretch/>
        </p:blipFill>
        <p:spPr>
          <a:xfrm>
            <a:off x="836550" y="1017725"/>
            <a:ext cx="7319912" cy="41257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12</a:t>
            </a:fld>
            <a:endParaRPr lang="vi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3000" b="1" dirty="0"/>
              <a:t>Building a Decision Tree</a:t>
            </a:r>
            <a:endParaRPr sz="3000" b="1" dirty="0"/>
          </a:p>
        </p:txBody>
      </p:sp>
      <p:sp>
        <p:nvSpPr>
          <p:cNvPr id="128" name="Google Shape;128;p24"/>
          <p:cNvSpPr txBox="1">
            <a:spLocks noGrp="1"/>
          </p:cNvSpPr>
          <p:nvPr>
            <p:ph type="body" idx="1"/>
          </p:nvPr>
        </p:nvSpPr>
        <p:spPr>
          <a:xfrm>
            <a:off x="4858450" y="1301350"/>
            <a:ext cx="3519900" cy="314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2000">
                <a:solidFill>
                  <a:schemeClr val="dk1"/>
                </a:solidFill>
              </a:rPr>
              <a:t>- Select a feature and split data into binary tree.</a:t>
            </a:r>
            <a:endParaRPr sz="2000"/>
          </a:p>
        </p:txBody>
      </p:sp>
      <p:pic>
        <p:nvPicPr>
          <p:cNvPr id="129" name="Google Shape;129;p24"/>
          <p:cNvPicPr preferRelativeResize="0"/>
          <p:nvPr/>
        </p:nvPicPr>
        <p:blipFill rotWithShape="1">
          <a:blip r:embed="rId3">
            <a:alphaModFix/>
          </a:blip>
          <a:srcRect l="13043" t="19196" r="62479" b="47279"/>
          <a:stretch/>
        </p:blipFill>
        <p:spPr>
          <a:xfrm>
            <a:off x="474650" y="1173775"/>
            <a:ext cx="3632350" cy="27959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13</a:t>
            </a:fld>
            <a:endParaRPr lang="vi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3000" b="1" dirty="0"/>
              <a:t>Building a Decision Tree</a:t>
            </a:r>
            <a:endParaRPr sz="3000" b="1" dirty="0"/>
          </a:p>
        </p:txBody>
      </p:sp>
      <p:sp>
        <p:nvSpPr>
          <p:cNvPr id="135" name="Google Shape;135;p25"/>
          <p:cNvSpPr txBox="1">
            <a:spLocks noGrp="1"/>
          </p:cNvSpPr>
          <p:nvPr>
            <p:ph type="body" idx="1"/>
          </p:nvPr>
        </p:nvSpPr>
        <p:spPr>
          <a:xfrm>
            <a:off x="4920425" y="1405988"/>
            <a:ext cx="3519900" cy="314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2000">
                <a:solidFill>
                  <a:schemeClr val="dk1"/>
                </a:solidFill>
              </a:rPr>
              <a:t>- Select a feature and split data into binary tree.</a:t>
            </a:r>
            <a:endParaRPr sz="2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sz="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500"/>
              </a:spcAft>
              <a:buNone/>
            </a:pPr>
            <a:r>
              <a:rPr lang="vi" sz="2000">
                <a:solidFill>
                  <a:schemeClr val="dk1"/>
                </a:solidFill>
              </a:rPr>
              <a:t>- Continue splitting with available features.</a:t>
            </a:r>
            <a:endParaRPr sz="2000">
              <a:solidFill>
                <a:schemeClr val="dk1"/>
              </a:solidFill>
            </a:endParaRPr>
          </a:p>
        </p:txBody>
      </p:sp>
      <p:pic>
        <p:nvPicPr>
          <p:cNvPr id="136" name="Google Shape;136;p25"/>
          <p:cNvPicPr preferRelativeResize="0"/>
          <p:nvPr/>
        </p:nvPicPr>
        <p:blipFill rotWithShape="1">
          <a:blip r:embed="rId3">
            <a:alphaModFix/>
          </a:blip>
          <a:srcRect l="7247" t="20341" r="63444" b="33814"/>
          <a:stretch/>
        </p:blipFill>
        <p:spPr>
          <a:xfrm>
            <a:off x="685350" y="1301350"/>
            <a:ext cx="3813675" cy="33526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14</a:t>
            </a:fld>
            <a:endParaRPr lang="vi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3000" b="1" dirty="0"/>
              <a:t>Building a Decision Tree</a:t>
            </a:r>
            <a:endParaRPr sz="3000" b="1" dirty="0"/>
          </a:p>
        </p:txBody>
      </p:sp>
      <p:sp>
        <p:nvSpPr>
          <p:cNvPr id="142" name="Google Shape;142;p26"/>
          <p:cNvSpPr txBox="1">
            <a:spLocks noGrp="1"/>
          </p:cNvSpPr>
          <p:nvPr>
            <p:ph type="body" idx="1"/>
          </p:nvPr>
        </p:nvSpPr>
        <p:spPr>
          <a:xfrm>
            <a:off x="4920425" y="1405988"/>
            <a:ext cx="3519900" cy="314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2000">
                <a:solidFill>
                  <a:schemeClr val="dk1"/>
                </a:solidFill>
              </a:rPr>
              <a:t>- Select a feature and split data into binary tree.</a:t>
            </a:r>
            <a:endParaRPr sz="2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sz="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500"/>
              </a:spcAft>
              <a:buNone/>
            </a:pPr>
            <a:r>
              <a:rPr lang="vi" sz="2000">
                <a:solidFill>
                  <a:schemeClr val="dk1"/>
                </a:solidFill>
              </a:rPr>
              <a:t>- Continue splitting with available features.</a:t>
            </a:r>
            <a:endParaRPr sz="2000">
              <a:solidFill>
                <a:schemeClr val="dk1"/>
              </a:solidFill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 rotWithShape="1">
          <a:blip r:embed="rId3">
            <a:alphaModFix/>
          </a:blip>
          <a:srcRect l="6925" t="20629" r="57487" b="34957"/>
          <a:stretch/>
        </p:blipFill>
        <p:spPr>
          <a:xfrm>
            <a:off x="400275" y="1343625"/>
            <a:ext cx="4286900" cy="30066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15</a:t>
            </a:fld>
            <a:endParaRPr lang="vi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3000" b="1" dirty="0">
                <a:solidFill>
                  <a:srgbClr val="020100"/>
                </a:solidFill>
              </a:rPr>
              <a:t>How Long to Keep Splitting?</a:t>
            </a:r>
            <a:endParaRPr sz="3000" b="1" dirty="0"/>
          </a:p>
        </p:txBody>
      </p:sp>
      <p:sp>
        <p:nvSpPr>
          <p:cNvPr id="149" name="Google Shape;149;p27"/>
          <p:cNvSpPr txBox="1">
            <a:spLocks noGrp="1"/>
          </p:cNvSpPr>
          <p:nvPr>
            <p:ph type="body" idx="1"/>
          </p:nvPr>
        </p:nvSpPr>
        <p:spPr>
          <a:xfrm>
            <a:off x="4426500" y="1534713"/>
            <a:ext cx="4521900" cy="285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2000" b="1">
                <a:solidFill>
                  <a:schemeClr val="dk1"/>
                </a:solidFill>
              </a:rPr>
              <a:t>Until</a:t>
            </a:r>
            <a:r>
              <a:rPr lang="vi" sz="2000">
                <a:solidFill>
                  <a:schemeClr val="dk1"/>
                </a:solidFill>
              </a:rPr>
              <a:t>:</a:t>
            </a:r>
            <a:endParaRPr sz="2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2000">
                <a:solidFill>
                  <a:schemeClr val="dk1"/>
                </a:solidFill>
              </a:rPr>
              <a:t>- Leaf node(s) are </a:t>
            </a:r>
            <a:r>
              <a:rPr lang="vi" sz="2000" b="1">
                <a:solidFill>
                  <a:schemeClr val="dk1"/>
                </a:solidFill>
              </a:rPr>
              <a:t>pure</a:t>
            </a:r>
            <a:endParaRPr sz="20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vi" sz="2000">
                <a:solidFill>
                  <a:schemeClr val="dk1"/>
                </a:solidFill>
              </a:rPr>
              <a:t>(only </a:t>
            </a:r>
            <a:r>
              <a:rPr lang="vi" sz="2000" b="1">
                <a:solidFill>
                  <a:schemeClr val="dk1"/>
                </a:solidFill>
              </a:rPr>
              <a:t>one class</a:t>
            </a:r>
            <a:r>
              <a:rPr lang="vi" sz="2000">
                <a:solidFill>
                  <a:schemeClr val="dk1"/>
                </a:solidFill>
              </a:rPr>
              <a:t> remains).</a:t>
            </a:r>
            <a:endParaRPr sz="2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vi" sz="2000">
                <a:solidFill>
                  <a:schemeClr val="dk1"/>
                </a:solidFill>
              </a:rPr>
              <a:t>- A </a:t>
            </a:r>
            <a:r>
              <a:rPr lang="vi" sz="2000" b="1">
                <a:solidFill>
                  <a:schemeClr val="dk1"/>
                </a:solidFill>
              </a:rPr>
              <a:t>maximum depth</a:t>
            </a:r>
            <a:r>
              <a:rPr lang="vi" sz="2000">
                <a:solidFill>
                  <a:schemeClr val="dk1"/>
                </a:solidFill>
              </a:rPr>
              <a:t> is reached.</a:t>
            </a:r>
            <a:endParaRPr sz="2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sz="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2000">
                <a:solidFill>
                  <a:schemeClr val="dk1"/>
                </a:solidFill>
              </a:rPr>
              <a:t>- A </a:t>
            </a:r>
            <a:r>
              <a:rPr lang="vi" sz="2000" b="1">
                <a:solidFill>
                  <a:schemeClr val="dk1"/>
                </a:solidFill>
              </a:rPr>
              <a:t>performance metric</a:t>
            </a:r>
            <a:r>
              <a:rPr lang="vi" sz="2000">
                <a:solidFill>
                  <a:schemeClr val="dk1"/>
                </a:solidFill>
              </a:rPr>
              <a:t> is achieved.</a:t>
            </a:r>
            <a:endParaRPr sz="2000">
              <a:solidFill>
                <a:schemeClr val="dk1"/>
              </a:solidFill>
            </a:endParaRPr>
          </a:p>
        </p:txBody>
      </p:sp>
      <p:pic>
        <p:nvPicPr>
          <p:cNvPr id="150" name="Google Shape;150;p27"/>
          <p:cNvPicPr preferRelativeResize="0"/>
          <p:nvPr/>
        </p:nvPicPr>
        <p:blipFill rotWithShape="1">
          <a:blip r:embed="rId3">
            <a:alphaModFix/>
          </a:blip>
          <a:srcRect l="7405" t="19199" r="52497" b="21488"/>
          <a:stretch/>
        </p:blipFill>
        <p:spPr>
          <a:xfrm>
            <a:off x="485225" y="1239875"/>
            <a:ext cx="3879300" cy="322496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16</a:t>
            </a:fld>
            <a:endParaRPr lang="vi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3000" b="1" dirty="0">
                <a:solidFill>
                  <a:srgbClr val="010000"/>
                </a:solidFill>
              </a:rPr>
              <a:t>Building the Best Decision Tree</a:t>
            </a:r>
            <a:endParaRPr sz="3000" b="1" dirty="0"/>
          </a:p>
        </p:txBody>
      </p:sp>
      <p:sp>
        <p:nvSpPr>
          <p:cNvPr id="156" name="Google Shape;156;p28"/>
          <p:cNvSpPr txBox="1">
            <a:spLocks noGrp="1"/>
          </p:cNvSpPr>
          <p:nvPr>
            <p:ph type="body" idx="1"/>
          </p:nvPr>
        </p:nvSpPr>
        <p:spPr>
          <a:xfrm>
            <a:off x="4437000" y="1362750"/>
            <a:ext cx="4176900" cy="344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2000">
                <a:solidFill>
                  <a:schemeClr val="dk1"/>
                </a:solidFill>
              </a:rPr>
              <a:t>- Use </a:t>
            </a:r>
            <a:r>
              <a:rPr lang="vi" sz="2000" b="1">
                <a:solidFill>
                  <a:schemeClr val="dk1"/>
                </a:solidFill>
              </a:rPr>
              <a:t>greedy search</a:t>
            </a:r>
            <a:r>
              <a:rPr lang="vi" sz="2000">
                <a:solidFill>
                  <a:schemeClr val="dk1"/>
                </a:solidFill>
              </a:rPr>
              <a:t>: find the best split at each step.</a:t>
            </a:r>
            <a:endParaRPr sz="2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vi" sz="2000">
                <a:solidFill>
                  <a:schemeClr val="dk1"/>
                </a:solidFill>
              </a:rPr>
              <a:t>- What defines the best split?</a:t>
            </a:r>
            <a:endParaRPr sz="2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vi" sz="2000">
                <a:solidFill>
                  <a:schemeClr val="dk1"/>
                </a:solidFill>
              </a:rPr>
              <a:t>- One that maximizes the information gained from the split.</a:t>
            </a:r>
            <a:endParaRPr sz="2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2000">
                <a:solidFill>
                  <a:schemeClr val="dk1"/>
                </a:solidFill>
              </a:rPr>
              <a:t>- How is information gain defined?</a:t>
            </a:r>
            <a:endParaRPr sz="2000">
              <a:solidFill>
                <a:schemeClr val="dk1"/>
              </a:solidFill>
            </a:endParaRPr>
          </a:p>
        </p:txBody>
      </p:sp>
      <p:pic>
        <p:nvPicPr>
          <p:cNvPr id="157" name="Google Shape;157;p28"/>
          <p:cNvPicPr preferRelativeResize="0"/>
          <p:nvPr/>
        </p:nvPicPr>
        <p:blipFill rotWithShape="1">
          <a:blip r:embed="rId3">
            <a:alphaModFix/>
          </a:blip>
          <a:srcRect l="7730" t="20628" r="57003" b="8313"/>
          <a:stretch/>
        </p:blipFill>
        <p:spPr>
          <a:xfrm>
            <a:off x="635750" y="1127838"/>
            <a:ext cx="3246075" cy="36759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17</a:t>
            </a:fld>
            <a:endParaRPr lang="vi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3000" b="1" dirty="0"/>
              <a:t>Splitting Based on Classification Error</a:t>
            </a:r>
            <a:endParaRPr sz="3000" b="1" dirty="0"/>
          </a:p>
        </p:txBody>
      </p:sp>
      <p:pic>
        <p:nvPicPr>
          <p:cNvPr id="163" name="Google Shape;163;p29"/>
          <p:cNvPicPr preferRelativeResize="0"/>
          <p:nvPr/>
        </p:nvPicPr>
        <p:blipFill rotWithShape="1">
          <a:blip r:embed="rId3">
            <a:alphaModFix/>
          </a:blip>
          <a:srcRect l="7405" t="20919" r="56040" b="8022"/>
          <a:stretch/>
        </p:blipFill>
        <p:spPr>
          <a:xfrm>
            <a:off x="722525" y="1145325"/>
            <a:ext cx="3420750" cy="37372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9"/>
          <p:cNvPicPr preferRelativeResize="0"/>
          <p:nvPr/>
        </p:nvPicPr>
        <p:blipFill rotWithShape="1">
          <a:blip r:embed="rId3">
            <a:alphaModFix/>
          </a:blip>
          <a:srcRect l="52012" t="18195" r="11434" b="56016"/>
          <a:stretch/>
        </p:blipFill>
        <p:spPr>
          <a:xfrm>
            <a:off x="4205225" y="1017725"/>
            <a:ext cx="4148300" cy="16447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18</a:t>
            </a:fld>
            <a:endParaRPr lang="vi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3000" b="1" dirty="0"/>
              <a:t>Splitting Based on Classification Error</a:t>
            </a:r>
            <a:endParaRPr sz="3000" b="1" dirty="0"/>
          </a:p>
        </p:txBody>
      </p:sp>
      <p:pic>
        <p:nvPicPr>
          <p:cNvPr id="170" name="Google Shape;170;p30"/>
          <p:cNvPicPr preferRelativeResize="0"/>
          <p:nvPr/>
        </p:nvPicPr>
        <p:blipFill rotWithShape="1">
          <a:blip r:embed="rId3">
            <a:alphaModFix/>
          </a:blip>
          <a:srcRect l="8213" t="20055" r="10624" b="8597"/>
          <a:stretch/>
        </p:blipFill>
        <p:spPr>
          <a:xfrm>
            <a:off x="487975" y="1108125"/>
            <a:ext cx="8168033" cy="40353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19</a:t>
            </a:fld>
            <a:endParaRPr lang="vi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3000" b="1" dirty="0">
                <a:solidFill>
                  <a:srgbClr val="000000"/>
                </a:solidFill>
              </a:rPr>
              <a:t>Learning Goals</a:t>
            </a:r>
            <a:endParaRPr sz="3000" b="1" dirty="0">
              <a:solidFill>
                <a:srgbClr val="000000"/>
              </a:solidFill>
            </a:endParaRPr>
          </a:p>
        </p:txBody>
      </p:sp>
      <p:sp>
        <p:nvSpPr>
          <p:cNvPr id="55" name="Google Shape;55;p13"/>
          <p:cNvSpPr txBox="1">
            <a:spLocks noGrp="1"/>
          </p:cNvSpPr>
          <p:nvPr>
            <p:ph type="body" idx="1"/>
          </p:nvPr>
        </p:nvSpPr>
        <p:spPr>
          <a:xfrm>
            <a:off x="1065875" y="1425300"/>
            <a:ext cx="7766400" cy="314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2000">
                <a:solidFill>
                  <a:schemeClr val="dk1"/>
                </a:solidFill>
              </a:rPr>
              <a:t>In this section, we will cover:</a:t>
            </a:r>
            <a:endParaRPr sz="2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vi" sz="2000">
                <a:solidFill>
                  <a:schemeClr val="dk1"/>
                </a:solidFill>
              </a:rPr>
              <a:t>- Overview of Classification problems </a:t>
            </a:r>
            <a:endParaRPr sz="2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sz="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vi" sz="2000">
                <a:solidFill>
                  <a:schemeClr val="dk1"/>
                </a:solidFill>
              </a:rPr>
              <a:t>- Decision Tree Classification algorithm</a:t>
            </a:r>
            <a:endParaRPr sz="2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vi" sz="2000">
                <a:solidFill>
                  <a:schemeClr val="dk1"/>
                </a:solidFill>
              </a:rPr>
              <a:t>- Splitting Decision Trees: entropy and information gain</a:t>
            </a:r>
            <a:endParaRPr sz="2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2000">
                <a:solidFill>
                  <a:schemeClr val="dk1"/>
                </a:solidFill>
              </a:rPr>
              <a:t>- Pruning Decision Trees to address overfitting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2</a:t>
            </a:fld>
            <a:endParaRPr lang="vi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3000" b="1" dirty="0"/>
              <a:t>Splitting Based on Classification Error</a:t>
            </a:r>
            <a:endParaRPr sz="3000" b="1" dirty="0"/>
          </a:p>
        </p:txBody>
      </p:sp>
      <p:pic>
        <p:nvPicPr>
          <p:cNvPr id="176" name="Google Shape;176;p31"/>
          <p:cNvPicPr preferRelativeResize="0"/>
          <p:nvPr/>
        </p:nvPicPr>
        <p:blipFill rotWithShape="1">
          <a:blip r:embed="rId3">
            <a:alphaModFix/>
          </a:blip>
          <a:srcRect l="3867" t="21490" r="2253" b="9453"/>
          <a:stretch/>
        </p:blipFill>
        <p:spPr>
          <a:xfrm>
            <a:off x="140788" y="1145300"/>
            <a:ext cx="8862425" cy="36635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20</a:t>
            </a:fld>
            <a:endParaRPr lang="vi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3000" b="1" dirty="0"/>
              <a:t>Splitting Based on Classification Error</a:t>
            </a:r>
            <a:endParaRPr sz="3000" b="1" dirty="0"/>
          </a:p>
        </p:txBody>
      </p:sp>
      <p:pic>
        <p:nvPicPr>
          <p:cNvPr id="182" name="Google Shape;182;p32"/>
          <p:cNvPicPr preferRelativeResize="0"/>
          <p:nvPr/>
        </p:nvPicPr>
        <p:blipFill rotWithShape="1">
          <a:blip r:embed="rId3">
            <a:alphaModFix/>
          </a:blip>
          <a:srcRect l="3861" t="21488" r="11278"/>
          <a:stretch/>
        </p:blipFill>
        <p:spPr>
          <a:xfrm>
            <a:off x="449850" y="1070950"/>
            <a:ext cx="7832974" cy="40725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21</a:t>
            </a:fld>
            <a:endParaRPr lang="vi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3000" b="1" dirty="0"/>
              <a:t>Splitting Based on Classification Error</a:t>
            </a:r>
            <a:endParaRPr sz="3000" b="1" dirty="0"/>
          </a:p>
        </p:txBody>
      </p:sp>
      <p:pic>
        <p:nvPicPr>
          <p:cNvPr id="188" name="Google Shape;188;p33"/>
          <p:cNvPicPr preferRelativeResize="0"/>
          <p:nvPr/>
        </p:nvPicPr>
        <p:blipFill rotWithShape="1">
          <a:blip r:embed="rId3">
            <a:alphaModFix/>
          </a:blip>
          <a:srcRect l="4027" t="22063" r="10466"/>
          <a:stretch/>
        </p:blipFill>
        <p:spPr>
          <a:xfrm>
            <a:off x="524200" y="1017725"/>
            <a:ext cx="8054366" cy="41257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22</a:t>
            </a:fld>
            <a:endParaRPr lang="vi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3000" b="1" dirty="0"/>
              <a:t>Splitting Based on Classification Error</a:t>
            </a:r>
            <a:endParaRPr sz="3000" b="1" dirty="0"/>
          </a:p>
        </p:txBody>
      </p:sp>
      <p:sp>
        <p:nvSpPr>
          <p:cNvPr id="194" name="Google Shape;194;p34"/>
          <p:cNvSpPr txBox="1">
            <a:spLocks noGrp="1"/>
          </p:cNvSpPr>
          <p:nvPr>
            <p:ph type="body" idx="1"/>
          </p:nvPr>
        </p:nvSpPr>
        <p:spPr>
          <a:xfrm>
            <a:off x="4945200" y="1462513"/>
            <a:ext cx="3478200" cy="301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2000">
                <a:solidFill>
                  <a:schemeClr val="dk1"/>
                </a:solidFill>
              </a:rPr>
              <a:t>- Using classification error, no further splits would occur.</a:t>
            </a:r>
            <a:endParaRPr sz="2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sz="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sz="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vi" sz="2000">
                <a:solidFill>
                  <a:schemeClr val="dk1"/>
                </a:solidFill>
              </a:rPr>
              <a:t>- Problem: end nodes are not homogeneous.</a:t>
            </a:r>
            <a:endParaRPr sz="2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sz="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2000">
                <a:solidFill>
                  <a:schemeClr val="dk1"/>
                </a:solidFill>
              </a:rPr>
              <a:t>- Try a different metric?</a:t>
            </a:r>
            <a:endParaRPr sz="2000">
              <a:solidFill>
                <a:schemeClr val="dk1"/>
              </a:solidFill>
            </a:endParaRPr>
          </a:p>
        </p:txBody>
      </p:sp>
      <p:pic>
        <p:nvPicPr>
          <p:cNvPr id="195" name="Google Shape;195;p34"/>
          <p:cNvPicPr preferRelativeResize="0"/>
          <p:nvPr/>
        </p:nvPicPr>
        <p:blipFill rotWithShape="1">
          <a:blip r:embed="rId3">
            <a:alphaModFix/>
          </a:blip>
          <a:srcRect l="8053" t="21487" r="56841" b="8884"/>
          <a:stretch/>
        </p:blipFill>
        <p:spPr>
          <a:xfrm>
            <a:off x="796875" y="1033713"/>
            <a:ext cx="3478200" cy="387707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23</a:t>
            </a:fld>
            <a:endParaRPr lang="vi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3000" b="1" dirty="0"/>
              <a:t>Splitting Based on Entropy</a:t>
            </a:r>
            <a:endParaRPr sz="3000" b="1" dirty="0"/>
          </a:p>
        </p:txBody>
      </p:sp>
      <p:pic>
        <p:nvPicPr>
          <p:cNvPr id="201" name="Google Shape;201;p35"/>
          <p:cNvPicPr preferRelativeResize="0"/>
          <p:nvPr/>
        </p:nvPicPr>
        <p:blipFill rotWithShape="1">
          <a:blip r:embed="rId3">
            <a:alphaModFix/>
          </a:blip>
          <a:srcRect l="8696" t="21488" r="15939" b="8311"/>
          <a:stretch/>
        </p:blipFill>
        <p:spPr>
          <a:xfrm>
            <a:off x="561425" y="1017725"/>
            <a:ext cx="7779346" cy="40725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24</a:t>
            </a:fld>
            <a:endParaRPr lang="vi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3000" b="1" dirty="0"/>
              <a:t>Splitting Based on Entropy</a:t>
            </a:r>
            <a:endParaRPr sz="3000" b="1" dirty="0"/>
          </a:p>
        </p:txBody>
      </p:sp>
      <p:pic>
        <p:nvPicPr>
          <p:cNvPr id="207" name="Google Shape;207;p36"/>
          <p:cNvPicPr preferRelativeResize="0"/>
          <p:nvPr/>
        </p:nvPicPr>
        <p:blipFill rotWithShape="1">
          <a:blip r:embed="rId3">
            <a:alphaModFix/>
          </a:blip>
          <a:srcRect l="8699" t="21774" r="3696" b="10031"/>
          <a:stretch/>
        </p:blipFill>
        <p:spPr>
          <a:xfrm>
            <a:off x="210950" y="1092075"/>
            <a:ext cx="8722100" cy="38159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25</a:t>
            </a:fld>
            <a:endParaRPr lang="vi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3000" b="1" dirty="0"/>
              <a:t>Splitting Based on Entropy</a:t>
            </a:r>
            <a:endParaRPr sz="3000" b="1" dirty="0"/>
          </a:p>
        </p:txBody>
      </p:sp>
      <p:pic>
        <p:nvPicPr>
          <p:cNvPr id="213" name="Google Shape;213;p37"/>
          <p:cNvPicPr preferRelativeResize="0"/>
          <p:nvPr/>
        </p:nvPicPr>
        <p:blipFill rotWithShape="1">
          <a:blip r:embed="rId3">
            <a:alphaModFix/>
          </a:blip>
          <a:srcRect l="8376" t="21489" r="8691" b="9167"/>
          <a:stretch/>
        </p:blipFill>
        <p:spPr>
          <a:xfrm>
            <a:off x="311700" y="1083350"/>
            <a:ext cx="8520600" cy="40038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26</a:t>
            </a:fld>
            <a:endParaRPr lang="vi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3000" b="1" dirty="0"/>
              <a:t>Splitting Based on Entropy</a:t>
            </a:r>
            <a:endParaRPr sz="3000" b="1" dirty="0"/>
          </a:p>
        </p:txBody>
      </p:sp>
      <p:pic>
        <p:nvPicPr>
          <p:cNvPr id="219" name="Google Shape;219;p38"/>
          <p:cNvPicPr preferRelativeResize="0"/>
          <p:nvPr/>
        </p:nvPicPr>
        <p:blipFill rotWithShape="1">
          <a:blip r:embed="rId3">
            <a:alphaModFix/>
          </a:blip>
          <a:srcRect l="9021" t="22348" r="9339"/>
          <a:stretch/>
        </p:blipFill>
        <p:spPr>
          <a:xfrm>
            <a:off x="734925" y="1017725"/>
            <a:ext cx="7445100" cy="39795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27</a:t>
            </a:fld>
            <a:endParaRPr lang="vi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3000" b="1" dirty="0"/>
              <a:t>Splitting Based on Entropy</a:t>
            </a:r>
            <a:endParaRPr sz="3000" b="1" dirty="0"/>
          </a:p>
        </p:txBody>
      </p:sp>
      <p:pic>
        <p:nvPicPr>
          <p:cNvPr id="225" name="Google Shape;225;p39"/>
          <p:cNvPicPr preferRelativeResize="0"/>
          <p:nvPr/>
        </p:nvPicPr>
        <p:blipFill rotWithShape="1">
          <a:blip r:embed="rId3">
            <a:alphaModFix/>
          </a:blip>
          <a:srcRect l="8859" t="22348" r="11108"/>
          <a:stretch/>
        </p:blipFill>
        <p:spPr>
          <a:xfrm>
            <a:off x="796900" y="1108150"/>
            <a:ext cx="7286964" cy="39733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28</a:t>
            </a:fld>
            <a:endParaRPr lang="vi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3000" b="1" dirty="0"/>
              <a:t>Splitting Based on Entropy</a:t>
            </a:r>
            <a:endParaRPr sz="3000" b="1" dirty="0"/>
          </a:p>
        </p:txBody>
      </p:sp>
      <p:sp>
        <p:nvSpPr>
          <p:cNvPr id="231" name="Google Shape;231;p40"/>
          <p:cNvSpPr txBox="1">
            <a:spLocks noGrp="1"/>
          </p:cNvSpPr>
          <p:nvPr>
            <p:ph type="body" idx="1"/>
          </p:nvPr>
        </p:nvSpPr>
        <p:spPr>
          <a:xfrm>
            <a:off x="4435650" y="1449925"/>
            <a:ext cx="4077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2000">
                <a:solidFill>
                  <a:schemeClr val="dk1"/>
                </a:solidFill>
              </a:rPr>
              <a:t>- Splitting based on entropy allows further splits to occur.</a:t>
            </a:r>
            <a:endParaRPr sz="2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sz="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vi" sz="2000">
                <a:solidFill>
                  <a:schemeClr val="dk1"/>
                </a:solidFill>
              </a:rPr>
              <a:t>- Can eventually reach goal of homogeneous nodes.</a:t>
            </a:r>
            <a:endParaRPr sz="2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sz="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2000">
                <a:solidFill>
                  <a:schemeClr val="dk1"/>
                </a:solidFill>
              </a:rPr>
              <a:t>- Why does this work with entropy but not classification error?</a:t>
            </a:r>
            <a:endParaRPr sz="2000">
              <a:solidFill>
                <a:schemeClr val="dk1"/>
              </a:solidFill>
            </a:endParaRPr>
          </a:p>
        </p:txBody>
      </p:sp>
      <p:pic>
        <p:nvPicPr>
          <p:cNvPr id="232" name="Google Shape;232;p40"/>
          <p:cNvPicPr preferRelativeResize="0"/>
          <p:nvPr/>
        </p:nvPicPr>
        <p:blipFill rotWithShape="1">
          <a:blip r:embed="rId3">
            <a:alphaModFix/>
          </a:blip>
          <a:srcRect l="8857" t="21774" r="55555" b="10031"/>
          <a:stretch/>
        </p:blipFill>
        <p:spPr>
          <a:xfrm>
            <a:off x="598575" y="1066300"/>
            <a:ext cx="3528600" cy="38000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29</a:t>
            </a:fld>
            <a:endParaRPr lang="vi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3000" b="1" dirty="0"/>
              <a:t>Overview of Classifier Characteristics</a:t>
            </a:r>
            <a:endParaRPr sz="3000" b="1" dirty="0"/>
          </a:p>
        </p:txBody>
      </p:sp>
      <p:sp>
        <p:nvSpPr>
          <p:cNvPr id="61" name="Google Shape;61;p14"/>
          <p:cNvSpPr txBox="1">
            <a:spLocks noGrp="1"/>
          </p:cNvSpPr>
          <p:nvPr>
            <p:ph type="body" idx="1"/>
          </p:nvPr>
        </p:nvSpPr>
        <p:spPr>
          <a:xfrm>
            <a:off x="5007150" y="1353413"/>
            <a:ext cx="3718200" cy="28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2000">
                <a:solidFill>
                  <a:schemeClr val="dk1"/>
                </a:solidFill>
              </a:rPr>
              <a:t>• For K-Nearest Neighbors, training data is the model.</a:t>
            </a:r>
            <a:endParaRPr sz="2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vi" sz="2000">
                <a:solidFill>
                  <a:schemeClr val="dk1"/>
                </a:solidFill>
              </a:rPr>
              <a:t>• Fitting is fast - just store data.</a:t>
            </a:r>
            <a:endParaRPr sz="2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sz="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vi" sz="2000">
                <a:solidFill>
                  <a:schemeClr val="dk1"/>
                </a:solidFill>
              </a:rPr>
              <a:t>• Prediction can be slow - lots of distances to measure.</a:t>
            </a:r>
            <a:endParaRPr sz="2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sz="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2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•</a:t>
            </a:r>
            <a:r>
              <a:rPr lang="vi" sz="2000">
                <a:solidFill>
                  <a:schemeClr val="dk1"/>
                </a:solidFill>
              </a:rPr>
              <a:t>Decision boundary is flexible.</a:t>
            </a:r>
            <a:endParaRPr sz="2000">
              <a:solidFill>
                <a:schemeClr val="dk1"/>
              </a:solidFill>
            </a:endParaRPr>
          </a:p>
        </p:txBody>
      </p:sp>
      <p:pic>
        <p:nvPicPr>
          <p:cNvPr id="62" name="Google Shape;62;p14"/>
          <p:cNvPicPr preferRelativeResize="0"/>
          <p:nvPr/>
        </p:nvPicPr>
        <p:blipFill rotWithShape="1">
          <a:blip r:embed="rId3">
            <a:alphaModFix/>
          </a:blip>
          <a:srcRect l="2254" t="25786" r="50081" b="13467"/>
          <a:stretch/>
        </p:blipFill>
        <p:spPr>
          <a:xfrm>
            <a:off x="311700" y="1244525"/>
            <a:ext cx="4509425" cy="32297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3</a:t>
            </a:fld>
            <a:endParaRPr lang="vi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3000" b="1" dirty="0"/>
              <a:t>Classification Error vs Entropy</a:t>
            </a:r>
            <a:endParaRPr sz="3000" b="1" dirty="0"/>
          </a:p>
        </p:txBody>
      </p:sp>
      <p:sp>
        <p:nvSpPr>
          <p:cNvPr id="238" name="Google Shape;238;p41"/>
          <p:cNvSpPr txBox="1">
            <a:spLocks noGrp="1"/>
          </p:cNvSpPr>
          <p:nvPr>
            <p:ph type="body" idx="1"/>
          </p:nvPr>
        </p:nvSpPr>
        <p:spPr>
          <a:xfrm>
            <a:off x="458600" y="1159475"/>
            <a:ext cx="4320900" cy="26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2000">
                <a:solidFill>
                  <a:schemeClr val="dk1"/>
                </a:solidFill>
              </a:rPr>
              <a:t>- Classification error is a flat function with maximum at center.</a:t>
            </a:r>
            <a:endParaRPr sz="2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sz="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vi" sz="2000">
                <a:solidFill>
                  <a:schemeClr val="dk1"/>
                </a:solidFill>
              </a:rPr>
              <a:t>- Center represents ambiguity - 50/50 split.</a:t>
            </a:r>
            <a:endParaRPr sz="2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sz="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2000">
                <a:solidFill>
                  <a:schemeClr val="dk1"/>
                </a:solidFill>
              </a:rPr>
              <a:t>- Splitting metrics favor results that are furthest away from the center.</a:t>
            </a:r>
            <a:endParaRPr sz="2000">
              <a:solidFill>
                <a:schemeClr val="dk1"/>
              </a:solidFill>
            </a:endParaRPr>
          </a:p>
        </p:txBody>
      </p:sp>
      <p:pic>
        <p:nvPicPr>
          <p:cNvPr id="239" name="Google Shape;239;p41"/>
          <p:cNvPicPr preferRelativeResize="0"/>
          <p:nvPr/>
        </p:nvPicPr>
        <p:blipFill rotWithShape="1">
          <a:blip r:embed="rId3">
            <a:alphaModFix/>
          </a:blip>
          <a:srcRect l="44927" t="19198"/>
          <a:stretch/>
        </p:blipFill>
        <p:spPr>
          <a:xfrm>
            <a:off x="4779500" y="1159475"/>
            <a:ext cx="4131775" cy="34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41"/>
          <p:cNvPicPr preferRelativeResize="0"/>
          <p:nvPr/>
        </p:nvPicPr>
        <p:blipFill rotWithShape="1">
          <a:blip r:embed="rId3">
            <a:alphaModFix/>
          </a:blip>
          <a:srcRect l="3703" t="65329" r="65539" b="23209"/>
          <a:stretch/>
        </p:blipFill>
        <p:spPr>
          <a:xfrm>
            <a:off x="710125" y="3824375"/>
            <a:ext cx="3651450" cy="7647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30</a:t>
            </a:fld>
            <a:endParaRPr lang="vi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4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3000" b="1" dirty="0"/>
              <a:t>Classification Error vs Entropy</a:t>
            </a:r>
            <a:endParaRPr sz="3000" b="1" dirty="0"/>
          </a:p>
        </p:txBody>
      </p:sp>
      <p:sp>
        <p:nvSpPr>
          <p:cNvPr id="246" name="Google Shape;246;p42"/>
          <p:cNvSpPr txBox="1">
            <a:spLocks noGrp="1"/>
          </p:cNvSpPr>
          <p:nvPr>
            <p:ph type="body" idx="1"/>
          </p:nvPr>
        </p:nvSpPr>
        <p:spPr>
          <a:xfrm>
            <a:off x="708325" y="1276425"/>
            <a:ext cx="3617100" cy="229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2000">
                <a:solidFill>
                  <a:schemeClr val="dk1"/>
                </a:solidFill>
              </a:rPr>
              <a:t>- Entropy has the same maximum but is curved.</a:t>
            </a:r>
            <a:endParaRPr sz="2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vi" sz="2000">
                <a:solidFill>
                  <a:srgbClr val="070600"/>
                </a:solidFill>
              </a:rPr>
              <a:t>- Curvature allows splitting to </a:t>
            </a:r>
            <a:r>
              <a:rPr lang="vi" sz="2000">
                <a:solidFill>
                  <a:schemeClr val="dk1"/>
                </a:solidFill>
              </a:rPr>
              <a:t>continue until nodes are pure.</a:t>
            </a:r>
            <a:endParaRPr sz="2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2000">
                <a:solidFill>
                  <a:schemeClr val="dk1"/>
                </a:solidFill>
              </a:rPr>
              <a:t>- How does this work?</a:t>
            </a:r>
            <a:endParaRPr sz="2000"/>
          </a:p>
        </p:txBody>
      </p:sp>
      <p:pic>
        <p:nvPicPr>
          <p:cNvPr id="247" name="Google Shape;247;p42"/>
          <p:cNvPicPr preferRelativeResize="0"/>
          <p:nvPr/>
        </p:nvPicPr>
        <p:blipFill rotWithShape="1">
          <a:blip r:embed="rId3">
            <a:alphaModFix/>
          </a:blip>
          <a:srcRect l="2414" t="59312" r="62642" b="22062"/>
          <a:stretch/>
        </p:blipFill>
        <p:spPr>
          <a:xfrm>
            <a:off x="609175" y="3413450"/>
            <a:ext cx="3503825" cy="10495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42"/>
          <p:cNvPicPr preferRelativeResize="0"/>
          <p:nvPr/>
        </p:nvPicPr>
        <p:blipFill rotWithShape="1">
          <a:blip r:embed="rId3">
            <a:alphaModFix/>
          </a:blip>
          <a:srcRect l="44604" t="18626"/>
          <a:stretch/>
        </p:blipFill>
        <p:spPr>
          <a:xfrm>
            <a:off x="4412175" y="1120550"/>
            <a:ext cx="4362750" cy="36018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31</a:t>
            </a:fld>
            <a:endParaRPr lang="vi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3000" b="1" dirty="0"/>
              <a:t>Information Gained by Splitting</a:t>
            </a:r>
            <a:endParaRPr sz="3000" b="1" dirty="0"/>
          </a:p>
        </p:txBody>
      </p:sp>
      <p:sp>
        <p:nvSpPr>
          <p:cNvPr id="254" name="Google Shape;254;p43"/>
          <p:cNvSpPr txBox="1">
            <a:spLocks noGrp="1"/>
          </p:cNvSpPr>
          <p:nvPr>
            <p:ph type="body" idx="1"/>
          </p:nvPr>
        </p:nvSpPr>
        <p:spPr>
          <a:xfrm>
            <a:off x="5279850" y="1363350"/>
            <a:ext cx="3428700" cy="310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2000">
                <a:solidFill>
                  <a:schemeClr val="dk1"/>
                </a:solidFill>
              </a:rPr>
              <a:t>- With classification error, the function is flat.</a:t>
            </a:r>
            <a:endParaRPr sz="2000">
              <a:solidFill>
                <a:schemeClr val="dk1"/>
              </a:solidFill>
            </a:endParaRPr>
          </a:p>
        </p:txBody>
      </p:sp>
      <p:pic>
        <p:nvPicPr>
          <p:cNvPr id="255" name="Google Shape;255;p43"/>
          <p:cNvPicPr preferRelativeResize="0"/>
          <p:nvPr/>
        </p:nvPicPr>
        <p:blipFill rotWithShape="1">
          <a:blip r:embed="rId3">
            <a:alphaModFix/>
          </a:blip>
          <a:srcRect l="1448" t="16331" r="46054"/>
          <a:stretch/>
        </p:blipFill>
        <p:spPr>
          <a:xfrm>
            <a:off x="549025" y="1202188"/>
            <a:ext cx="4222675" cy="37822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32</a:t>
            </a:fld>
            <a:endParaRPr lang="vi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4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None/>
            </a:pPr>
            <a:r>
              <a:rPr lang="vi" sz="3000" b="1" dirty="0"/>
              <a:t>Information Gained by Splitting</a:t>
            </a:r>
            <a:endParaRPr sz="3000" b="1" dirty="0"/>
          </a:p>
        </p:txBody>
      </p:sp>
      <p:sp>
        <p:nvSpPr>
          <p:cNvPr id="261" name="Google Shape;261;p44"/>
          <p:cNvSpPr txBox="1">
            <a:spLocks noGrp="1"/>
          </p:cNvSpPr>
          <p:nvPr>
            <p:ph type="body" idx="1"/>
          </p:nvPr>
        </p:nvSpPr>
        <p:spPr>
          <a:xfrm>
            <a:off x="4970000" y="1445225"/>
            <a:ext cx="3701100" cy="310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2000">
                <a:solidFill>
                  <a:schemeClr val="dk1"/>
                </a:solidFill>
              </a:rPr>
              <a:t>- With classification error,</a:t>
            </a:r>
            <a:endParaRPr sz="2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vi" sz="2000">
                <a:solidFill>
                  <a:schemeClr val="dk1"/>
                </a:solidFill>
              </a:rPr>
              <a:t>the function is flat.</a:t>
            </a:r>
            <a:endParaRPr sz="2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sz="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vi" sz="2000">
                <a:solidFill>
                  <a:schemeClr val="dk1"/>
                </a:solidFill>
              </a:rPr>
              <a:t>- Final average classification error can be identical to parent.</a:t>
            </a:r>
            <a:endParaRPr sz="2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sz="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500"/>
              </a:spcAft>
              <a:buNone/>
            </a:pPr>
            <a:r>
              <a:rPr lang="vi" sz="2000">
                <a:solidFill>
                  <a:schemeClr val="dk1"/>
                </a:solidFill>
              </a:rPr>
              <a:t>- Resulting in premature stopping.</a:t>
            </a:r>
            <a:endParaRPr sz="2000">
              <a:solidFill>
                <a:schemeClr val="dk1"/>
              </a:solidFill>
            </a:endParaRPr>
          </a:p>
        </p:txBody>
      </p:sp>
      <p:pic>
        <p:nvPicPr>
          <p:cNvPr id="262" name="Google Shape;262;p44"/>
          <p:cNvPicPr preferRelativeResize="0"/>
          <p:nvPr/>
        </p:nvPicPr>
        <p:blipFill rotWithShape="1">
          <a:blip r:embed="rId3">
            <a:alphaModFix/>
          </a:blip>
          <a:srcRect l="1772" t="16902" r="46696"/>
          <a:stretch/>
        </p:blipFill>
        <p:spPr>
          <a:xfrm>
            <a:off x="511200" y="1076550"/>
            <a:ext cx="4241500" cy="38438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33</a:t>
            </a:fld>
            <a:endParaRPr lang="vi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3000" b="1" dirty="0"/>
              <a:t>Information Gained by Splitting</a:t>
            </a:r>
            <a:endParaRPr sz="3000" b="1" dirty="0"/>
          </a:p>
        </p:txBody>
      </p:sp>
      <p:sp>
        <p:nvSpPr>
          <p:cNvPr id="268" name="Google Shape;268;p45"/>
          <p:cNvSpPr txBox="1">
            <a:spLocks noGrp="1"/>
          </p:cNvSpPr>
          <p:nvPr>
            <p:ph type="body" idx="1"/>
          </p:nvPr>
        </p:nvSpPr>
        <p:spPr>
          <a:xfrm>
            <a:off x="5292225" y="1325975"/>
            <a:ext cx="3192900" cy="21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2000">
                <a:solidFill>
                  <a:schemeClr val="dk1"/>
                </a:solidFill>
              </a:rPr>
              <a:t>- With entropy gain, the function has a "bulge”.</a:t>
            </a:r>
            <a:endParaRPr sz="2000">
              <a:solidFill>
                <a:schemeClr val="dk1"/>
              </a:solidFill>
            </a:endParaRPr>
          </a:p>
        </p:txBody>
      </p:sp>
      <p:pic>
        <p:nvPicPr>
          <p:cNvPr id="269" name="Google Shape;269;p45"/>
          <p:cNvPicPr preferRelativeResize="0"/>
          <p:nvPr/>
        </p:nvPicPr>
        <p:blipFill rotWithShape="1">
          <a:blip r:embed="rId3">
            <a:alphaModFix/>
          </a:blip>
          <a:srcRect l="1772" t="15761" r="46858"/>
          <a:stretch/>
        </p:blipFill>
        <p:spPr>
          <a:xfrm>
            <a:off x="524225" y="1017725"/>
            <a:ext cx="4419600" cy="407323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34</a:t>
            </a:fld>
            <a:endParaRPr lang="vi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None/>
            </a:pPr>
            <a:r>
              <a:rPr lang="vi" sz="3000" b="1" dirty="0"/>
              <a:t>Information Gained by Splitting</a:t>
            </a:r>
            <a:endParaRPr sz="3000" b="1" dirty="0"/>
          </a:p>
        </p:txBody>
      </p:sp>
      <p:sp>
        <p:nvSpPr>
          <p:cNvPr id="275" name="Google Shape;275;p46"/>
          <p:cNvSpPr txBox="1">
            <a:spLocks noGrp="1"/>
          </p:cNvSpPr>
          <p:nvPr>
            <p:ph type="body" idx="1"/>
          </p:nvPr>
        </p:nvSpPr>
        <p:spPr>
          <a:xfrm>
            <a:off x="4807475" y="1400550"/>
            <a:ext cx="3913200" cy="321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2000">
                <a:solidFill>
                  <a:schemeClr val="dk1"/>
                </a:solidFill>
              </a:rPr>
              <a:t>- With entropy gain, the function has a "bulge”.</a:t>
            </a:r>
            <a:endParaRPr sz="2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sz="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vi" sz="2000">
                <a:solidFill>
                  <a:schemeClr val="dk1"/>
                </a:solidFill>
              </a:rPr>
              <a:t>- Allows average information of children to be less than parent.</a:t>
            </a:r>
            <a:endParaRPr sz="2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sz="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500"/>
              </a:spcAft>
              <a:buNone/>
            </a:pPr>
            <a:r>
              <a:rPr lang="vi" sz="2000">
                <a:solidFill>
                  <a:schemeClr val="dk1"/>
                </a:solidFill>
              </a:rPr>
              <a:t>- Results in information gain </a:t>
            </a:r>
            <a:r>
              <a:rPr lang="vi" sz="2000">
                <a:solidFill>
                  <a:srgbClr val="010000"/>
                </a:solidFill>
              </a:rPr>
              <a:t>and continued splitting.</a:t>
            </a:r>
            <a:endParaRPr sz="2000">
              <a:solidFill>
                <a:schemeClr val="dk1"/>
              </a:solidFill>
            </a:endParaRPr>
          </a:p>
        </p:txBody>
      </p:sp>
      <p:pic>
        <p:nvPicPr>
          <p:cNvPr id="276" name="Google Shape;276;p46"/>
          <p:cNvPicPr preferRelativeResize="0"/>
          <p:nvPr/>
        </p:nvPicPr>
        <p:blipFill rotWithShape="1">
          <a:blip r:embed="rId3">
            <a:alphaModFix/>
          </a:blip>
          <a:srcRect l="1612" t="16331" r="46696"/>
          <a:stretch/>
        </p:blipFill>
        <p:spPr>
          <a:xfrm>
            <a:off x="373675" y="1096250"/>
            <a:ext cx="4334650" cy="394301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35</a:t>
            </a:fld>
            <a:endParaRPr lang="vi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3000" b="1" dirty="0"/>
              <a:t>The Gini Index</a:t>
            </a:r>
            <a:endParaRPr sz="3000" b="1" dirty="0"/>
          </a:p>
        </p:txBody>
      </p:sp>
      <p:sp>
        <p:nvSpPr>
          <p:cNvPr id="282" name="Google Shape;282;p47"/>
          <p:cNvSpPr txBox="1">
            <a:spLocks noGrp="1"/>
          </p:cNvSpPr>
          <p:nvPr>
            <p:ph type="body" idx="1"/>
          </p:nvPr>
        </p:nvSpPr>
        <p:spPr>
          <a:xfrm>
            <a:off x="559575" y="1246213"/>
            <a:ext cx="3468600" cy="228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2000">
                <a:solidFill>
                  <a:schemeClr val="dk1"/>
                </a:solidFill>
              </a:rPr>
              <a:t>- In practice, </a:t>
            </a:r>
            <a:r>
              <a:rPr lang="vi" sz="2000" b="1">
                <a:solidFill>
                  <a:schemeClr val="dk1"/>
                </a:solidFill>
              </a:rPr>
              <a:t>Gini index</a:t>
            </a:r>
            <a:r>
              <a:rPr lang="vi" sz="2000">
                <a:solidFill>
                  <a:schemeClr val="dk1"/>
                </a:solidFill>
              </a:rPr>
              <a:t> often used for splitting.</a:t>
            </a:r>
            <a:endParaRPr sz="2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vi" sz="2000">
                <a:solidFill>
                  <a:schemeClr val="dk1"/>
                </a:solidFill>
              </a:rPr>
              <a:t>- Function is similar to entropy - has bulge.</a:t>
            </a:r>
            <a:endParaRPr sz="2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2000">
                <a:solidFill>
                  <a:schemeClr val="dk1"/>
                </a:solidFill>
              </a:rPr>
              <a:t>- Does not contain logarithm.</a:t>
            </a:r>
            <a:endParaRPr sz="2000">
              <a:solidFill>
                <a:schemeClr val="dk1"/>
              </a:solidFill>
            </a:endParaRPr>
          </a:p>
        </p:txBody>
      </p:sp>
      <p:pic>
        <p:nvPicPr>
          <p:cNvPr id="283" name="Google Shape;283;p47"/>
          <p:cNvPicPr preferRelativeResize="0"/>
          <p:nvPr/>
        </p:nvPicPr>
        <p:blipFill rotWithShape="1">
          <a:blip r:embed="rId3">
            <a:alphaModFix/>
          </a:blip>
          <a:srcRect l="1933" t="60171" r="71979" b="22923"/>
          <a:stretch/>
        </p:blipFill>
        <p:spPr>
          <a:xfrm>
            <a:off x="796400" y="3457850"/>
            <a:ext cx="2994950" cy="1090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47"/>
          <p:cNvPicPr preferRelativeResize="0"/>
          <p:nvPr/>
        </p:nvPicPr>
        <p:blipFill rotWithShape="1">
          <a:blip r:embed="rId3">
            <a:alphaModFix/>
          </a:blip>
          <a:srcRect l="44927" t="15189"/>
          <a:stretch/>
        </p:blipFill>
        <p:spPr>
          <a:xfrm>
            <a:off x="4353225" y="1017725"/>
            <a:ext cx="4580775" cy="39646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36</a:t>
            </a:fld>
            <a:endParaRPr lang="vi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3000" b="1" dirty="0"/>
              <a:t>Decision Trees are High Variance</a:t>
            </a:r>
            <a:endParaRPr sz="3000" b="1" dirty="0"/>
          </a:p>
        </p:txBody>
      </p:sp>
      <p:sp>
        <p:nvSpPr>
          <p:cNvPr id="290" name="Google Shape;290;p48"/>
          <p:cNvSpPr txBox="1">
            <a:spLocks noGrp="1"/>
          </p:cNvSpPr>
          <p:nvPr>
            <p:ph type="body" idx="1"/>
          </p:nvPr>
        </p:nvSpPr>
        <p:spPr>
          <a:xfrm>
            <a:off x="4302525" y="1462500"/>
            <a:ext cx="4841400" cy="274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2000">
                <a:solidFill>
                  <a:schemeClr val="dk1"/>
                </a:solidFill>
              </a:rPr>
              <a:t>- Problem: decision trees tend to overfit.</a:t>
            </a:r>
            <a:endParaRPr sz="2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vi" sz="2000">
                <a:solidFill>
                  <a:srgbClr val="060500"/>
                </a:solidFill>
              </a:rPr>
              <a:t>- Small changes in data greatly affect </a:t>
            </a:r>
            <a:r>
              <a:rPr lang="vi" sz="2000">
                <a:solidFill>
                  <a:schemeClr val="dk1"/>
                </a:solidFill>
              </a:rPr>
              <a:t>prediction - high variance.</a:t>
            </a:r>
            <a:endParaRPr sz="2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2000">
                <a:solidFill>
                  <a:schemeClr val="dk1"/>
                </a:solidFill>
              </a:rPr>
              <a:t>- Solution: Prune trees.</a:t>
            </a:r>
            <a:endParaRPr sz="2000"/>
          </a:p>
        </p:txBody>
      </p:sp>
      <p:pic>
        <p:nvPicPr>
          <p:cNvPr id="291" name="Google Shape;291;p48"/>
          <p:cNvPicPr preferRelativeResize="0"/>
          <p:nvPr/>
        </p:nvPicPr>
        <p:blipFill rotWithShape="1">
          <a:blip r:embed="rId3">
            <a:alphaModFix/>
          </a:blip>
          <a:srcRect l="7406" t="19483" r="53302" b="23497"/>
          <a:stretch/>
        </p:blipFill>
        <p:spPr>
          <a:xfrm>
            <a:off x="375500" y="1234676"/>
            <a:ext cx="3927025" cy="320274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37</a:t>
            </a:fld>
            <a:endParaRPr lang="vi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None/>
            </a:pPr>
            <a:r>
              <a:rPr lang="vi" sz="3000" b="1" dirty="0"/>
              <a:t>Decision Trees are High Variance</a:t>
            </a:r>
            <a:endParaRPr sz="3000" b="1" dirty="0"/>
          </a:p>
        </p:txBody>
      </p:sp>
      <p:sp>
        <p:nvSpPr>
          <p:cNvPr id="297" name="Google Shape;297;p49"/>
          <p:cNvSpPr txBox="1">
            <a:spLocks noGrp="1"/>
          </p:cNvSpPr>
          <p:nvPr>
            <p:ph type="body" idx="1"/>
          </p:nvPr>
        </p:nvSpPr>
        <p:spPr>
          <a:xfrm>
            <a:off x="4302525" y="1462500"/>
            <a:ext cx="4841400" cy="274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2000">
                <a:solidFill>
                  <a:schemeClr val="dk1"/>
                </a:solidFill>
              </a:rPr>
              <a:t>- Problem: decision trees tend to overfit.</a:t>
            </a:r>
            <a:endParaRPr sz="2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sz="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vi" sz="2000">
                <a:solidFill>
                  <a:srgbClr val="060500"/>
                </a:solidFill>
              </a:rPr>
              <a:t>- Small changes in data greatly affect </a:t>
            </a:r>
            <a:r>
              <a:rPr lang="vi" sz="2000">
                <a:solidFill>
                  <a:schemeClr val="dk1"/>
                </a:solidFill>
              </a:rPr>
              <a:t>prediction - high variance.</a:t>
            </a:r>
            <a:endParaRPr sz="2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sz="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500"/>
              </a:spcAft>
              <a:buNone/>
            </a:pPr>
            <a:r>
              <a:rPr lang="vi" sz="2000">
                <a:solidFill>
                  <a:schemeClr val="dk1"/>
                </a:solidFill>
              </a:rPr>
              <a:t>- Solution: Prune trees.</a:t>
            </a:r>
            <a:endParaRPr sz="2000"/>
          </a:p>
        </p:txBody>
      </p:sp>
      <p:pic>
        <p:nvPicPr>
          <p:cNvPr id="298" name="Google Shape;298;p49"/>
          <p:cNvPicPr preferRelativeResize="0"/>
          <p:nvPr/>
        </p:nvPicPr>
        <p:blipFill rotWithShape="1">
          <a:blip r:embed="rId3">
            <a:alphaModFix/>
          </a:blip>
          <a:srcRect l="7730" t="19198" r="58936" b="37821"/>
          <a:stretch/>
        </p:blipFill>
        <p:spPr>
          <a:xfrm>
            <a:off x="377300" y="1413863"/>
            <a:ext cx="3925225" cy="28443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38</a:t>
            </a:fld>
            <a:endParaRPr lang="vi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5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3000" b="1" dirty="0"/>
              <a:t>Pruning Decision Trees</a:t>
            </a:r>
            <a:endParaRPr sz="3000" b="1" dirty="0"/>
          </a:p>
        </p:txBody>
      </p:sp>
      <p:sp>
        <p:nvSpPr>
          <p:cNvPr id="304" name="Google Shape;304;p50"/>
          <p:cNvSpPr txBox="1">
            <a:spLocks noGrp="1"/>
          </p:cNvSpPr>
          <p:nvPr>
            <p:ph type="body" idx="1"/>
          </p:nvPr>
        </p:nvSpPr>
        <p:spPr>
          <a:xfrm>
            <a:off x="4495025" y="1574050"/>
            <a:ext cx="4569000" cy="157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2000">
                <a:solidFill>
                  <a:schemeClr val="dk1"/>
                </a:solidFill>
              </a:rPr>
              <a:t>- How to decide what leaves to prune?</a:t>
            </a:r>
            <a:endParaRPr sz="2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2000">
                <a:solidFill>
                  <a:schemeClr val="dk1"/>
                </a:solidFill>
              </a:rPr>
              <a:t>- Solution: prune based on classification error threshold.</a:t>
            </a:r>
            <a:endParaRPr sz="2000"/>
          </a:p>
        </p:txBody>
      </p:sp>
      <p:pic>
        <p:nvPicPr>
          <p:cNvPr id="305" name="Google Shape;305;p50"/>
          <p:cNvPicPr preferRelativeResize="0"/>
          <p:nvPr/>
        </p:nvPicPr>
        <p:blipFill rotWithShape="1">
          <a:blip r:embed="rId3">
            <a:alphaModFix/>
          </a:blip>
          <a:srcRect l="13848" t="20059" r="59098" b="38106"/>
          <a:stretch/>
        </p:blipFill>
        <p:spPr>
          <a:xfrm>
            <a:off x="398475" y="1265576"/>
            <a:ext cx="3900425" cy="338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50"/>
          <p:cNvPicPr preferRelativeResize="0"/>
          <p:nvPr/>
        </p:nvPicPr>
        <p:blipFill rotWithShape="1">
          <a:blip r:embed="rId3">
            <a:alphaModFix/>
          </a:blip>
          <a:srcRect l="54910" t="45129" r="14332" b="42836"/>
          <a:stretch/>
        </p:blipFill>
        <p:spPr>
          <a:xfrm>
            <a:off x="4572000" y="2999400"/>
            <a:ext cx="4260300" cy="93682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39</a:t>
            </a:fld>
            <a:endParaRPr lang="vi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3000" b="1" dirty="0"/>
              <a:t>Overview of Classifier Characteristics</a:t>
            </a:r>
            <a:endParaRPr sz="3000" b="1" dirty="0"/>
          </a:p>
        </p:txBody>
      </p:sp>
      <p:sp>
        <p:nvSpPr>
          <p:cNvPr id="68" name="Google Shape;68;p15"/>
          <p:cNvSpPr txBox="1">
            <a:spLocks noGrp="1"/>
          </p:cNvSpPr>
          <p:nvPr>
            <p:ph type="body" idx="1"/>
          </p:nvPr>
        </p:nvSpPr>
        <p:spPr>
          <a:xfrm>
            <a:off x="5106325" y="1329538"/>
            <a:ext cx="33045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2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•</a:t>
            </a:r>
            <a:r>
              <a:rPr lang="vi" sz="2000">
                <a:solidFill>
                  <a:schemeClr val="dk1"/>
                </a:solidFill>
              </a:rPr>
              <a:t> For logistic regression, model is just parameters.</a:t>
            </a:r>
            <a:endParaRPr sz="2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vi" sz="2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•</a:t>
            </a:r>
            <a:r>
              <a:rPr lang="vi" sz="2000">
                <a:solidFill>
                  <a:schemeClr val="dk1"/>
                </a:solidFill>
              </a:rPr>
              <a:t> Fitting can be slow - must find best parameters.</a:t>
            </a:r>
            <a:endParaRPr sz="2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vi" sz="2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•</a:t>
            </a:r>
            <a:r>
              <a:rPr lang="vi" sz="2000">
                <a:solidFill>
                  <a:schemeClr val="dk1"/>
                </a:solidFill>
              </a:rPr>
              <a:t> Prediction is fast - calculate expected value.</a:t>
            </a:r>
            <a:endParaRPr sz="2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2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•</a:t>
            </a:r>
            <a:r>
              <a:rPr lang="vi" sz="2000">
                <a:solidFill>
                  <a:schemeClr val="dk1"/>
                </a:solidFill>
              </a:rPr>
              <a:t> Decision boundary is simple, less flexible.</a:t>
            </a:r>
            <a:endParaRPr sz="2000">
              <a:solidFill>
                <a:schemeClr val="dk1"/>
              </a:solidFill>
            </a:endParaRPr>
          </a:p>
        </p:txBody>
      </p:sp>
      <p:pic>
        <p:nvPicPr>
          <p:cNvPr id="69" name="Google Shape;69;p15"/>
          <p:cNvPicPr preferRelativeResize="0"/>
          <p:nvPr/>
        </p:nvPicPr>
        <p:blipFill rotWithShape="1">
          <a:blip r:embed="rId3">
            <a:alphaModFix/>
          </a:blip>
          <a:srcRect l="4668" t="23210" r="49920" b="9453"/>
          <a:stretch/>
        </p:blipFill>
        <p:spPr>
          <a:xfrm>
            <a:off x="499425" y="1276388"/>
            <a:ext cx="4227210" cy="35226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4</a:t>
            </a:fld>
            <a:endParaRPr lang="vi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5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3000" b="1" dirty="0"/>
              <a:t>Strengths of Decision Trees</a:t>
            </a:r>
            <a:endParaRPr sz="3000" b="1" dirty="0"/>
          </a:p>
        </p:txBody>
      </p:sp>
      <p:sp>
        <p:nvSpPr>
          <p:cNvPr id="312" name="Google Shape;312;p51"/>
          <p:cNvSpPr txBox="1">
            <a:spLocks noGrp="1"/>
          </p:cNvSpPr>
          <p:nvPr>
            <p:ph type="body" idx="1"/>
          </p:nvPr>
        </p:nvSpPr>
        <p:spPr>
          <a:xfrm>
            <a:off x="4461850" y="1474700"/>
            <a:ext cx="4744200" cy="245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2000">
                <a:solidFill>
                  <a:schemeClr val="dk1"/>
                </a:solidFill>
              </a:rPr>
              <a:t>- Easy to interpret and implement</a:t>
            </a:r>
            <a:endParaRPr sz="2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vi" sz="2000">
                <a:solidFill>
                  <a:schemeClr val="dk1"/>
                </a:solidFill>
              </a:rPr>
              <a:t>— "if ... then ... else" logic.</a:t>
            </a:r>
            <a:endParaRPr sz="2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2000">
                <a:solidFill>
                  <a:schemeClr val="dk1"/>
                </a:solidFill>
              </a:rPr>
              <a:t>- Handle any data category</a:t>
            </a:r>
            <a:endParaRPr sz="2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vi" sz="2000">
                <a:solidFill>
                  <a:srgbClr val="010000"/>
                </a:solidFill>
              </a:rPr>
              <a:t>— binary, ordinal, continuous.</a:t>
            </a:r>
            <a:endParaRPr sz="2000">
              <a:solidFill>
                <a:srgbClr val="010000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">
              <a:solidFill>
                <a:srgbClr val="010000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2000">
                <a:solidFill>
                  <a:srgbClr val="040300"/>
                </a:solidFill>
              </a:rPr>
              <a:t>- No preprocessing or scaling required.</a:t>
            </a:r>
            <a:endParaRPr sz="2000"/>
          </a:p>
        </p:txBody>
      </p:sp>
      <p:pic>
        <p:nvPicPr>
          <p:cNvPr id="313" name="Google Shape;313;p51"/>
          <p:cNvPicPr preferRelativeResize="0"/>
          <p:nvPr/>
        </p:nvPicPr>
        <p:blipFill rotWithShape="1">
          <a:blip r:embed="rId3">
            <a:alphaModFix/>
          </a:blip>
          <a:srcRect l="13365" t="19770" r="58615" b="37250"/>
          <a:stretch/>
        </p:blipFill>
        <p:spPr>
          <a:xfrm>
            <a:off x="511825" y="1368425"/>
            <a:ext cx="3888050" cy="335177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40</a:t>
            </a:fld>
            <a:endParaRPr lang="vi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5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3000" b="1" dirty="0"/>
              <a:t>Decision TreeClassifier: The Syntax</a:t>
            </a:r>
            <a:endParaRPr sz="3000" b="1" dirty="0"/>
          </a:p>
        </p:txBody>
      </p:sp>
      <p:grpSp>
        <p:nvGrpSpPr>
          <p:cNvPr id="319" name="Google Shape;319;p52"/>
          <p:cNvGrpSpPr/>
          <p:nvPr/>
        </p:nvGrpSpPr>
        <p:grpSpPr>
          <a:xfrm>
            <a:off x="311700" y="1095800"/>
            <a:ext cx="8252650" cy="4047775"/>
            <a:chOff x="311700" y="1095800"/>
            <a:chExt cx="8252650" cy="4047775"/>
          </a:xfrm>
        </p:grpSpPr>
        <p:pic>
          <p:nvPicPr>
            <p:cNvPr id="320" name="Google Shape;320;p52"/>
            <p:cNvPicPr preferRelativeResize="0"/>
            <p:nvPr/>
          </p:nvPicPr>
          <p:blipFill rotWithShape="1">
            <a:blip r:embed="rId3">
              <a:alphaModFix/>
            </a:blip>
            <a:srcRect l="803" t="22634" r="14658" b="4585"/>
            <a:stretch/>
          </p:blipFill>
          <p:spPr>
            <a:xfrm>
              <a:off x="311700" y="1095800"/>
              <a:ext cx="8212600" cy="39733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1" name="Google Shape;321;p52"/>
            <p:cNvSpPr/>
            <p:nvPr/>
          </p:nvSpPr>
          <p:spPr>
            <a:xfrm>
              <a:off x="7114150" y="3569475"/>
              <a:ext cx="1450200" cy="15741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41</a:t>
            </a:fld>
            <a:endParaRPr lang="vi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000" b="1" dirty="0" smtClean="0"/>
              <a:t>Summary</a:t>
            </a:r>
            <a:endParaRPr lang="en-US" sz="3000" b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Decision trees split your data using impurity measures. They are a greedy algorithm and are not based on statistical assumptions.</a:t>
            </a:r>
          </a:p>
          <a:p>
            <a:r>
              <a:rPr lang="en-US" dirty="0">
                <a:solidFill>
                  <a:schemeClr val="tx1"/>
                </a:solidFill>
              </a:rPr>
              <a:t>The most common splitting impurity measures are Entropy and Gini index</a:t>
            </a:r>
            <a:r>
              <a:rPr lang="en-US" dirty="0" smtClean="0">
                <a:solidFill>
                  <a:schemeClr val="tx1"/>
                </a:solidFill>
              </a:rPr>
              <a:t>. Decision </a:t>
            </a:r>
            <a:r>
              <a:rPr lang="en-US" dirty="0">
                <a:solidFill>
                  <a:schemeClr val="tx1"/>
                </a:solidFill>
              </a:rPr>
              <a:t>trees tend to </a:t>
            </a:r>
            <a:r>
              <a:rPr lang="en-US" dirty="0" err="1">
                <a:solidFill>
                  <a:schemeClr val="tx1"/>
                </a:solidFill>
              </a:rPr>
              <a:t>overfit</a:t>
            </a:r>
            <a:r>
              <a:rPr lang="en-US" dirty="0">
                <a:solidFill>
                  <a:schemeClr val="tx1"/>
                </a:solidFill>
              </a:rPr>
              <a:t> and to be very sensitive to different data.</a:t>
            </a:r>
          </a:p>
          <a:p>
            <a:r>
              <a:rPr lang="en-US" dirty="0">
                <a:solidFill>
                  <a:schemeClr val="tx1"/>
                </a:solidFill>
              </a:rPr>
              <a:t>Cross validation and pruning sometimes help with some of this.</a:t>
            </a:r>
          </a:p>
          <a:p>
            <a:r>
              <a:rPr lang="en-US" dirty="0">
                <a:solidFill>
                  <a:schemeClr val="tx1"/>
                </a:solidFill>
              </a:rPr>
              <a:t>Great advantages of decision trees are that they are really easy to interpret and require no data preprocessing.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42</a:t>
            </a:fld>
            <a:endParaRPr lang="vi"/>
          </a:p>
        </p:txBody>
      </p:sp>
    </p:spTree>
    <p:extLst>
      <p:ext uri="{BB962C8B-B14F-4D97-AF65-F5344CB8AC3E}">
        <p14:creationId xmlns:p14="http://schemas.microsoft.com/office/powerpoint/2010/main" val="166775145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5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3000" b="1"/>
              <a:t>Learning Recap</a:t>
            </a:r>
            <a:endParaRPr sz="3000" b="1" dirty="0"/>
          </a:p>
        </p:txBody>
      </p:sp>
      <p:sp>
        <p:nvSpPr>
          <p:cNvPr id="327" name="Google Shape;327;p53"/>
          <p:cNvSpPr txBox="1">
            <a:spLocks noGrp="1"/>
          </p:cNvSpPr>
          <p:nvPr>
            <p:ph type="body" idx="1"/>
          </p:nvPr>
        </p:nvSpPr>
        <p:spPr>
          <a:xfrm>
            <a:off x="1040700" y="1549100"/>
            <a:ext cx="7062600" cy="270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2000">
                <a:solidFill>
                  <a:schemeClr val="dk1"/>
                </a:solidFill>
              </a:rPr>
              <a:t>In this section, we discussed:</a:t>
            </a:r>
            <a:endParaRPr sz="2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vi" sz="2000">
                <a:solidFill>
                  <a:schemeClr val="dk1"/>
                </a:solidFill>
              </a:rPr>
              <a:t>- Overview of Classification problems </a:t>
            </a:r>
            <a:endParaRPr sz="2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sz="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vi" sz="2000">
                <a:solidFill>
                  <a:schemeClr val="dk1"/>
                </a:solidFill>
              </a:rPr>
              <a:t>- Decision Tree Classification algorithm</a:t>
            </a:r>
            <a:endParaRPr sz="2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vi" sz="2000">
                <a:solidFill>
                  <a:schemeClr val="dk1"/>
                </a:solidFill>
              </a:rPr>
              <a:t>- Splitting Decision Trees: entropy and information gain</a:t>
            </a:r>
            <a:endParaRPr sz="2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2000">
                <a:solidFill>
                  <a:schemeClr val="dk1"/>
                </a:solidFill>
              </a:rPr>
              <a:t>- Pruning Decision Trees to address overfitting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43</a:t>
            </a:fld>
            <a:endParaRPr lang="vi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3000" b="1" dirty="0"/>
              <a:t>Classification application</a:t>
            </a:r>
            <a:endParaRPr sz="3000" b="1" dirty="0"/>
          </a:p>
        </p:txBody>
      </p:sp>
      <p:sp>
        <p:nvSpPr>
          <p:cNvPr id="75" name="Google Shape;75;p16"/>
          <p:cNvSpPr txBox="1">
            <a:spLocks noGrp="1"/>
          </p:cNvSpPr>
          <p:nvPr>
            <p:ph type="body" idx="1"/>
          </p:nvPr>
        </p:nvSpPr>
        <p:spPr>
          <a:xfrm>
            <a:off x="694050" y="1152625"/>
            <a:ext cx="4697400" cy="83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2000">
                <a:solidFill>
                  <a:schemeClr val="dk1"/>
                </a:solidFill>
              </a:rPr>
              <a:t>As the administrator for a tennis facility, understand drivers of customer turnout</a:t>
            </a:r>
            <a:endParaRPr sz="2000">
              <a:solidFill>
                <a:schemeClr val="dk1"/>
              </a:solidFill>
            </a:endParaRPr>
          </a:p>
        </p:txBody>
      </p:sp>
      <p:pic>
        <p:nvPicPr>
          <p:cNvPr id="76" name="Google Shape;76;p16"/>
          <p:cNvPicPr preferRelativeResize="0"/>
          <p:nvPr/>
        </p:nvPicPr>
        <p:blipFill rotWithShape="1">
          <a:blip r:embed="rId3">
            <a:alphaModFix/>
          </a:blip>
          <a:srcRect l="1445" t="32092" r="14499"/>
          <a:stretch/>
        </p:blipFill>
        <p:spPr>
          <a:xfrm>
            <a:off x="747275" y="1912350"/>
            <a:ext cx="7116708" cy="32311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5</a:t>
            </a:fld>
            <a:endParaRPr lang="vi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3000" b="1" dirty="0"/>
              <a:t>Introduction to Decision Trees</a:t>
            </a:r>
            <a:endParaRPr sz="3000" b="1" dirty="0"/>
          </a:p>
        </p:txBody>
      </p:sp>
      <p:sp>
        <p:nvSpPr>
          <p:cNvPr id="82" name="Google Shape;82;p17"/>
          <p:cNvSpPr txBox="1">
            <a:spLocks noGrp="1"/>
          </p:cNvSpPr>
          <p:nvPr>
            <p:ph type="body" idx="1"/>
          </p:nvPr>
        </p:nvSpPr>
        <p:spPr>
          <a:xfrm>
            <a:off x="671100" y="1673175"/>
            <a:ext cx="3321900" cy="293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2000">
                <a:solidFill>
                  <a:schemeClr val="dk1"/>
                </a:solidFill>
              </a:rPr>
              <a:t>- Want to predict whether customers will play tennis based on temperature, humidity, wind, outlook.</a:t>
            </a:r>
            <a:endParaRPr sz="2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2000">
                <a:solidFill>
                  <a:schemeClr val="dk1"/>
                </a:solidFill>
              </a:rPr>
              <a:t>- Segment data based on features to predict result.</a:t>
            </a:r>
            <a:endParaRPr sz="2000">
              <a:solidFill>
                <a:schemeClr val="dk1"/>
              </a:solidFill>
            </a:endParaRPr>
          </a:p>
        </p:txBody>
      </p:sp>
      <p:pic>
        <p:nvPicPr>
          <p:cNvPr id="83" name="Google Shape;83;p17"/>
          <p:cNvPicPr preferRelativeResize="0"/>
          <p:nvPr/>
        </p:nvPicPr>
        <p:blipFill rotWithShape="1">
          <a:blip r:embed="rId3">
            <a:alphaModFix/>
          </a:blip>
          <a:srcRect l="44121" t="22349" r="4670" b="40400"/>
          <a:stretch/>
        </p:blipFill>
        <p:spPr>
          <a:xfrm>
            <a:off x="3881450" y="1876575"/>
            <a:ext cx="4839300" cy="197833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6</a:t>
            </a:fld>
            <a:endParaRPr lang="vi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3000" b="1" dirty="0"/>
              <a:t>Introduction to Decision Trees</a:t>
            </a:r>
            <a:endParaRPr sz="3000" b="1" dirty="0"/>
          </a:p>
        </p:txBody>
      </p:sp>
      <p:sp>
        <p:nvSpPr>
          <p:cNvPr id="89" name="Google Shape;89;p18"/>
          <p:cNvSpPr txBox="1">
            <a:spLocks noGrp="1"/>
          </p:cNvSpPr>
          <p:nvPr>
            <p:ph type="body" idx="1"/>
          </p:nvPr>
        </p:nvSpPr>
        <p:spPr>
          <a:xfrm>
            <a:off x="609150" y="1264000"/>
            <a:ext cx="3208200" cy="375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2000">
                <a:solidFill>
                  <a:schemeClr val="dk1"/>
                </a:solidFill>
              </a:rPr>
              <a:t>- Want to predict whether customers will play tennis based on temperature, humidity, wind, outlook.</a:t>
            </a:r>
            <a:endParaRPr sz="2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vi" sz="2000">
                <a:solidFill>
                  <a:schemeClr val="dk1"/>
                </a:solidFill>
              </a:rPr>
              <a:t>- Segment data based on features to predict result.</a:t>
            </a:r>
            <a:endParaRPr sz="2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sz="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2000">
                <a:solidFill>
                  <a:schemeClr val="dk1"/>
                </a:solidFill>
              </a:rPr>
              <a:t>- Trees that predict categorical results are </a:t>
            </a:r>
            <a:r>
              <a:rPr lang="vi" sz="2000" b="1">
                <a:solidFill>
                  <a:schemeClr val="dk1"/>
                </a:solidFill>
              </a:rPr>
              <a:t>decision trees</a:t>
            </a:r>
            <a:endParaRPr sz="2000" b="1">
              <a:solidFill>
                <a:schemeClr val="dk1"/>
              </a:solidFill>
            </a:endParaRPr>
          </a:p>
        </p:txBody>
      </p:sp>
      <p:pic>
        <p:nvPicPr>
          <p:cNvPr id="90" name="Google Shape;90;p18"/>
          <p:cNvPicPr preferRelativeResize="0"/>
          <p:nvPr/>
        </p:nvPicPr>
        <p:blipFill rotWithShape="1">
          <a:blip r:embed="rId3">
            <a:alphaModFix/>
          </a:blip>
          <a:srcRect l="44766" t="22062" r="2899" b="26076"/>
          <a:stretch/>
        </p:blipFill>
        <p:spPr>
          <a:xfrm>
            <a:off x="3658050" y="1442800"/>
            <a:ext cx="5174250" cy="288165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7</a:t>
            </a:fld>
            <a:endParaRPr lang="vi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3000" b="1" dirty="0"/>
              <a:t>Trees Predict Continuous Values</a:t>
            </a:r>
            <a:endParaRPr sz="3000" b="1" dirty="0"/>
          </a:p>
        </p:txBody>
      </p:sp>
      <p:sp>
        <p:nvSpPr>
          <p:cNvPr id="96" name="Google Shape;96;p19"/>
          <p:cNvSpPr txBox="1">
            <a:spLocks noGrp="1"/>
          </p:cNvSpPr>
          <p:nvPr>
            <p:ph type="body" idx="1"/>
          </p:nvPr>
        </p:nvSpPr>
        <p:spPr>
          <a:xfrm>
            <a:off x="547175" y="1784600"/>
            <a:ext cx="3642000" cy="209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2000">
                <a:solidFill>
                  <a:schemeClr val="dk1"/>
                </a:solidFill>
              </a:rPr>
              <a:t>- Example: use slope and elevation in Himalayas.</a:t>
            </a:r>
            <a:endParaRPr sz="2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2000">
                <a:solidFill>
                  <a:schemeClr val="dk1"/>
                </a:solidFill>
              </a:rPr>
              <a:t>- Predict average precipitation (continuous value).</a:t>
            </a:r>
            <a:endParaRPr sz="2000">
              <a:solidFill>
                <a:schemeClr val="dk1"/>
              </a:solidFill>
            </a:endParaRPr>
          </a:p>
        </p:txBody>
      </p:sp>
      <p:pic>
        <p:nvPicPr>
          <p:cNvPr id="97" name="Google Shape;97;p19"/>
          <p:cNvPicPr preferRelativeResize="0"/>
          <p:nvPr/>
        </p:nvPicPr>
        <p:blipFill rotWithShape="1">
          <a:blip r:embed="rId3">
            <a:alphaModFix/>
          </a:blip>
          <a:srcRect l="43637" t="21202" r="6926" b="46132"/>
          <a:stretch/>
        </p:blipFill>
        <p:spPr>
          <a:xfrm>
            <a:off x="4098900" y="1876550"/>
            <a:ext cx="4659050" cy="17300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8</a:t>
            </a:fld>
            <a:endParaRPr lang="vi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None/>
            </a:pPr>
            <a:r>
              <a:rPr lang="vi" sz="3000" b="1" dirty="0"/>
              <a:t>Trees Predict Continuous Values</a:t>
            </a:r>
            <a:endParaRPr sz="3000" b="1" dirty="0"/>
          </a:p>
        </p:txBody>
      </p:sp>
      <p:sp>
        <p:nvSpPr>
          <p:cNvPr id="103" name="Google Shape;103;p20"/>
          <p:cNvSpPr txBox="1">
            <a:spLocks noGrp="1"/>
          </p:cNvSpPr>
          <p:nvPr>
            <p:ph type="body" idx="1"/>
          </p:nvPr>
        </p:nvSpPr>
        <p:spPr>
          <a:xfrm>
            <a:off x="559575" y="1449950"/>
            <a:ext cx="36171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2000">
                <a:solidFill>
                  <a:schemeClr val="dk1"/>
                </a:solidFill>
              </a:rPr>
              <a:t>- Example: use slope and elevation in Himalayas.</a:t>
            </a:r>
            <a:endParaRPr sz="2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sz="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vi" sz="2000">
                <a:solidFill>
                  <a:schemeClr val="dk1"/>
                </a:solidFill>
              </a:rPr>
              <a:t>- Predict average precipitation (continuous value).</a:t>
            </a:r>
            <a:endParaRPr sz="2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sz="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500"/>
              </a:spcAft>
              <a:buNone/>
            </a:pPr>
            <a:r>
              <a:rPr lang="vi" sz="2000">
                <a:solidFill>
                  <a:schemeClr val="dk1"/>
                </a:solidFill>
              </a:rPr>
              <a:t>- Values at leaves are averages of members.</a:t>
            </a:r>
            <a:endParaRPr sz="2000">
              <a:solidFill>
                <a:schemeClr val="dk1"/>
              </a:solidFill>
            </a:endParaRPr>
          </a:p>
        </p:txBody>
      </p:sp>
      <p:pic>
        <p:nvPicPr>
          <p:cNvPr id="104" name="Google Shape;104;p20"/>
          <p:cNvPicPr preferRelativeResize="0"/>
          <p:nvPr/>
        </p:nvPicPr>
        <p:blipFill rotWithShape="1">
          <a:blip r:embed="rId3">
            <a:alphaModFix/>
          </a:blip>
          <a:srcRect l="44605" t="21487" r="7890" b="31235"/>
          <a:stretch/>
        </p:blipFill>
        <p:spPr>
          <a:xfrm>
            <a:off x="4176675" y="1536700"/>
            <a:ext cx="4829050" cy="2701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9</a:t>
            </a:fld>
            <a:endParaRPr lang="vi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1009</Words>
  <Application>Microsoft Office PowerPoint</Application>
  <PresentationFormat>On-screen Show (16:9)</PresentationFormat>
  <Paragraphs>219</Paragraphs>
  <Slides>43</Slides>
  <Notes>41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6" baseType="lpstr">
      <vt:lpstr>Arial</vt:lpstr>
      <vt:lpstr>Courier New</vt:lpstr>
      <vt:lpstr>Simple Light</vt:lpstr>
      <vt:lpstr>Decision Trees</vt:lpstr>
      <vt:lpstr>Learning Goals</vt:lpstr>
      <vt:lpstr>Overview of Classifier Characteristics</vt:lpstr>
      <vt:lpstr>Overview of Classifier Characteristics</vt:lpstr>
      <vt:lpstr>Classification application</vt:lpstr>
      <vt:lpstr>Introduction to Decision Trees</vt:lpstr>
      <vt:lpstr>Introduction to Decision Trees</vt:lpstr>
      <vt:lpstr>Trees Predict Continuous Values</vt:lpstr>
      <vt:lpstr>Trees Predict Continuous Values</vt:lpstr>
      <vt:lpstr>Trees Predict Continuous Values</vt:lpstr>
      <vt:lpstr>Trees Predict Continuous Values</vt:lpstr>
      <vt:lpstr>Trees Predict Continuous Values</vt:lpstr>
      <vt:lpstr>Building a Decision Tree</vt:lpstr>
      <vt:lpstr>Building a Decision Tree</vt:lpstr>
      <vt:lpstr>Building a Decision Tree</vt:lpstr>
      <vt:lpstr>How Long to Keep Splitting?</vt:lpstr>
      <vt:lpstr>Building the Best Decision Tree</vt:lpstr>
      <vt:lpstr>Splitting Based on Classification Error</vt:lpstr>
      <vt:lpstr>Splitting Based on Classification Error</vt:lpstr>
      <vt:lpstr>Splitting Based on Classification Error</vt:lpstr>
      <vt:lpstr>Splitting Based on Classification Error</vt:lpstr>
      <vt:lpstr>Splitting Based on Classification Error</vt:lpstr>
      <vt:lpstr>Splitting Based on Classification Error</vt:lpstr>
      <vt:lpstr>Splitting Based on Entropy</vt:lpstr>
      <vt:lpstr>Splitting Based on Entropy</vt:lpstr>
      <vt:lpstr>Splitting Based on Entropy</vt:lpstr>
      <vt:lpstr>Splitting Based on Entropy</vt:lpstr>
      <vt:lpstr>Splitting Based on Entropy</vt:lpstr>
      <vt:lpstr>Splitting Based on Entropy</vt:lpstr>
      <vt:lpstr>Classification Error vs Entropy</vt:lpstr>
      <vt:lpstr>Classification Error vs Entropy</vt:lpstr>
      <vt:lpstr>Information Gained by Splitting</vt:lpstr>
      <vt:lpstr>Information Gained by Splitting</vt:lpstr>
      <vt:lpstr>Information Gained by Splitting</vt:lpstr>
      <vt:lpstr>Information Gained by Splitting</vt:lpstr>
      <vt:lpstr>The Gini Index</vt:lpstr>
      <vt:lpstr>Decision Trees are High Variance</vt:lpstr>
      <vt:lpstr>Decision Trees are High Variance</vt:lpstr>
      <vt:lpstr>Pruning Decision Trees</vt:lpstr>
      <vt:lpstr>Strengths of Decision Trees</vt:lpstr>
      <vt:lpstr>Decision TreeClassifier: The Syntax</vt:lpstr>
      <vt:lpstr>Summary</vt:lpstr>
      <vt:lpstr>Learning Recap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Learning Goals</dc:title>
  <cp:lastModifiedBy>Ngô Đăng Hà An</cp:lastModifiedBy>
  <cp:revision>4</cp:revision>
  <dcterms:modified xsi:type="dcterms:W3CDTF">2022-12-15T08:45:20Z</dcterms:modified>
</cp:coreProperties>
</file>